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57" r:id="rId3"/>
    <p:sldId id="261" r:id="rId4"/>
    <p:sldId id="260" r:id="rId5"/>
    <p:sldId id="259" r:id="rId6"/>
    <p:sldId id="262" r:id="rId7"/>
    <p:sldId id="263" r:id="rId8"/>
    <p:sldId id="265" r:id="rId9"/>
    <p:sldId id="266" r:id="rId10"/>
    <p:sldId id="267" r:id="rId11"/>
    <p:sldId id="264" r:id="rId12"/>
    <p:sldId id="258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15" autoAdjust="0"/>
    <p:restoredTop sz="94618" autoAdjust="0"/>
  </p:normalViewPr>
  <p:slideViewPr>
    <p:cSldViewPr>
      <p:cViewPr varScale="1">
        <p:scale>
          <a:sx n="63" d="100"/>
          <a:sy n="63" d="100"/>
        </p:scale>
        <p:origin x="1408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553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553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553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553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3F5065B-0556-44B7-A683-9E69D53C83A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FF20C-51C2-4183-92CB-E09AEB8AFDDE}" type="slidenum">
              <a:rPr lang="en-US"/>
              <a:pPr/>
              <a:t>1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B94D87B-0F70-429E-911C-E51221461C3A}" type="slidenum">
              <a:rPr lang="en-US"/>
              <a:pPr/>
              <a:t>2</a:t>
            </a:fld>
            <a:endParaRPr lang="en-US"/>
          </a:p>
        </p:txBody>
      </p:sp>
      <p:sp>
        <p:nvSpPr>
          <p:cNvPr id="357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7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7995B1-2C93-49C5-A7C7-203CDA720526}" type="slidenum">
              <a:rPr lang="en-US"/>
              <a:pPr/>
              <a:t>12</a:t>
            </a:fld>
            <a:endParaRPr lang="en-US"/>
          </a:p>
        </p:txBody>
      </p:sp>
      <p:sp>
        <p:nvSpPr>
          <p:cNvPr id="358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4868863"/>
            <a:ext cx="5184775" cy="750887"/>
          </a:xfrm>
        </p:spPr>
        <p:txBody>
          <a:bodyPr/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589588"/>
            <a:ext cx="5184775" cy="503237"/>
          </a:xfrm>
        </p:spPr>
        <p:txBody>
          <a:bodyPr/>
          <a:lstStyle>
            <a:lvl1pPr marL="0" indent="0">
              <a:buFontTx/>
              <a:buNone/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75463" y="188913"/>
            <a:ext cx="1871662" cy="626427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58888" y="188913"/>
            <a:ext cx="5464175" cy="62642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258888" y="1125538"/>
            <a:ext cx="366712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78413" y="1125538"/>
            <a:ext cx="3668712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188913"/>
            <a:ext cx="7129462" cy="5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125538"/>
            <a:ext cx="7488237" cy="532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Click to edit Master text styles</a:t>
            </a:r>
          </a:p>
          <a:p>
            <a:pPr lvl="2"/>
            <a:r>
              <a:rPr lang="ru-RU"/>
              <a:t>Fifth level</a:t>
            </a:r>
          </a:p>
          <a:p>
            <a:pPr lvl="1"/>
            <a:r>
              <a:rPr lang="ru-RU"/>
              <a:t>Second level</a:t>
            </a:r>
          </a:p>
          <a:p>
            <a:pPr lvl="0"/>
            <a:r>
              <a:rPr lang="ru-RU"/>
              <a:t>Third level</a:t>
            </a:r>
          </a:p>
          <a:p>
            <a:pPr lvl="1"/>
            <a:r>
              <a:rPr lang="ru-RU"/>
              <a:t>Fourth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80808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080808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rgbClr val="080808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rgbClr val="080808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788024" y="4754525"/>
            <a:ext cx="3096344" cy="720552"/>
          </a:xfrm>
          <a:noFill/>
        </p:spPr>
        <p:txBody>
          <a:bodyPr/>
          <a:lstStyle/>
          <a:p>
            <a:r>
              <a:rPr lang="en-US" dirty="0">
                <a:latin typeface="Tahoma" charset="0"/>
              </a:rPr>
              <a:t>Spring/Summer </a:t>
            </a:r>
            <a:endParaRPr lang="uk-UA" dirty="0">
              <a:latin typeface="Tahoma" charset="0"/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860032" y="5438201"/>
            <a:ext cx="3456384" cy="187220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Vineyard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Disease control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Weed control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Nutrition</a:t>
            </a:r>
            <a:endParaRPr lang="uk-UA" sz="1800" dirty="0"/>
          </a:p>
        </p:txBody>
      </p:sp>
      <p:pic>
        <p:nvPicPr>
          <p:cNvPr id="11" name="Picture 10" descr="A blue and orange letter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7EB98764-A47A-5C32-777F-82F545C8F2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60" y="3284984"/>
            <a:ext cx="4239948" cy="108012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6C18B25-5AD9-C711-4BFE-8452652C0544}"/>
              </a:ext>
            </a:extLst>
          </p:cNvPr>
          <p:cNvSpPr txBox="1"/>
          <p:nvPr/>
        </p:nvSpPr>
        <p:spPr>
          <a:xfrm>
            <a:off x="853131" y="5114801"/>
            <a:ext cx="230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Edgar Mandujano</a:t>
            </a:r>
          </a:p>
          <a:p>
            <a:pPr algn="ctr"/>
            <a:r>
              <a:rPr lang="en-US" dirty="0"/>
              <a:t>PCA/CCA</a:t>
            </a:r>
          </a:p>
          <a:p>
            <a:pPr algn="ctr"/>
            <a:r>
              <a:rPr lang="en-US" dirty="0"/>
              <a:t>707-836-6025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line, plot, diagram&#10;&#10;Description automatically generated">
            <a:extLst>
              <a:ext uri="{FF2B5EF4-FFF2-40B4-BE49-F238E27FC236}">
                <a16:creationId xmlns:a16="http://schemas.microsoft.com/office/drawing/2014/main" id="{5D22A09B-D0FA-CFB1-0484-0F68F54A51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28803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F42194-5765-860B-ECDC-53C654D7071D}"/>
              </a:ext>
            </a:extLst>
          </p:cNvPr>
          <p:cNvSpPr txBox="1"/>
          <p:nvPr/>
        </p:nvSpPr>
        <p:spPr>
          <a:xfrm>
            <a:off x="827584" y="4293096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Timing is key!</a:t>
            </a:r>
          </a:p>
        </p:txBody>
      </p:sp>
      <p:pic>
        <p:nvPicPr>
          <p:cNvPr id="7" name="Picture 6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CCB8E25A-FD2A-1489-6FBF-3D4A7500C0B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2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1AAE3F1-3ADF-FA57-FFD6-DAF4F1BEA1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1251152"/>
              </p:ext>
            </p:extLst>
          </p:nvPr>
        </p:nvGraphicFramePr>
        <p:xfrm>
          <a:off x="1187624" y="1055370"/>
          <a:ext cx="1944216" cy="4503420"/>
        </p:xfrm>
        <a:graphic>
          <a:graphicData uri="http://schemas.openxmlformats.org/drawingml/2006/table">
            <a:tbl>
              <a:tblPr/>
              <a:tblGrid>
                <a:gridCol w="972108">
                  <a:extLst>
                    <a:ext uri="{9D8B030D-6E8A-4147-A177-3AD203B41FA5}">
                      <a16:colId xmlns:a16="http://schemas.microsoft.com/office/drawing/2014/main" val="411621903"/>
                    </a:ext>
                  </a:extLst>
                </a:gridCol>
                <a:gridCol w="972108">
                  <a:extLst>
                    <a:ext uri="{9D8B030D-6E8A-4147-A177-3AD203B41FA5}">
                      <a16:colId xmlns:a16="http://schemas.microsoft.com/office/drawing/2014/main" val="4122777426"/>
                    </a:ext>
                  </a:extLst>
                </a:gridCol>
              </a:tblGrid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KTS 0-0-25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36950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0-0-30 Pot Carb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65443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38497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Mag 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Thio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377085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Can-17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26375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Cn-9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59144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0888349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5-1-2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7798506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True 3-1-5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649188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47972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N-Texx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99583002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Vermi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Extract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850863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ACHA Humic Acid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418798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5093355"/>
                  </a:ext>
                </a:extLst>
              </a:tr>
              <a:tr h="18288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Custom N-P-K blends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167111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6EE31CF8-76CF-BA0B-CF6C-59A747ADD354}"/>
              </a:ext>
            </a:extLst>
          </p:cNvPr>
          <p:cNvSpPr txBox="1"/>
          <p:nvPr/>
        </p:nvSpPr>
        <p:spPr>
          <a:xfrm>
            <a:off x="2051720" y="188640"/>
            <a:ext cx="55446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Drip Nutrition</a:t>
            </a:r>
          </a:p>
        </p:txBody>
      </p:sp>
      <p:pic>
        <p:nvPicPr>
          <p:cNvPr id="8" name="Picture 7" descr="A picture containing logo, font, graphics, design&#10;&#10;Description automatically generated">
            <a:extLst>
              <a:ext uri="{FF2B5EF4-FFF2-40B4-BE49-F238E27FC236}">
                <a16:creationId xmlns:a16="http://schemas.microsoft.com/office/drawing/2014/main" id="{3E3DB6B3-3F42-04C3-B1CD-5CED0A10E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055370"/>
            <a:ext cx="4431010" cy="2178815"/>
          </a:xfrm>
          <a:prstGeom prst="rect">
            <a:avLst/>
          </a:prstGeom>
        </p:spPr>
      </p:pic>
      <p:pic>
        <p:nvPicPr>
          <p:cNvPr id="10" name="Picture 9" descr="A picture containing text, font, logo, graphics&#10;&#10;Description automatically generated">
            <a:extLst>
              <a:ext uri="{FF2B5EF4-FFF2-40B4-BE49-F238E27FC236}">
                <a16:creationId xmlns:a16="http://schemas.microsoft.com/office/drawing/2014/main" id="{C500C31A-835A-4155-6A9A-E9F262FE24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040" y="3717032"/>
            <a:ext cx="3726180" cy="1424940"/>
          </a:xfrm>
          <a:prstGeom prst="rect">
            <a:avLst/>
          </a:prstGeom>
        </p:spPr>
      </p:pic>
      <p:pic>
        <p:nvPicPr>
          <p:cNvPr id="11" name="Picture 10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B7587739-5F58-F8DA-06A7-413CF9CCE1B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546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6028234-D5E9-4224-46A8-1B37A3E0AFDA}"/>
              </a:ext>
            </a:extLst>
          </p:cNvPr>
          <p:cNvSpPr txBox="1"/>
          <p:nvPr/>
        </p:nvSpPr>
        <p:spPr>
          <a:xfrm>
            <a:off x="4067944" y="2848773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Thank you!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497C7DD-42F6-B678-A8B4-54CFE31088D9}"/>
              </a:ext>
            </a:extLst>
          </p:cNvPr>
          <p:cNvSpPr txBox="1"/>
          <p:nvPr/>
        </p:nvSpPr>
        <p:spPr>
          <a:xfrm>
            <a:off x="2879812" y="4300519"/>
            <a:ext cx="46085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Edgar Mandujano PCA/CCA</a:t>
            </a:r>
          </a:p>
          <a:p>
            <a:pPr algn="ctr"/>
            <a:r>
              <a:rPr lang="en-US" dirty="0"/>
              <a:t>Grow West North Coast</a:t>
            </a:r>
          </a:p>
          <a:p>
            <a:pPr algn="ctr"/>
            <a:r>
              <a:rPr lang="en-US" dirty="0"/>
              <a:t>707-836-6025</a:t>
            </a:r>
          </a:p>
        </p:txBody>
      </p:sp>
      <p:pic>
        <p:nvPicPr>
          <p:cNvPr id="5" name="Picture 4" descr="A blue and orange letters on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4BFDC7AF-4834-1269-7B7E-D4943A3990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54603"/>
            <a:ext cx="4549960" cy="11590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14437B3-81CA-6731-CBBA-7FC8566F9A98}"/>
              </a:ext>
            </a:extLst>
          </p:cNvPr>
          <p:cNvSpPr txBox="1"/>
          <p:nvPr/>
        </p:nvSpPr>
        <p:spPr>
          <a:xfrm>
            <a:off x="107504" y="6150114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*This presentation has been designed using resources from PoweredTemplate.com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260350"/>
            <a:ext cx="5400675" cy="649288"/>
          </a:xfrm>
        </p:spPr>
        <p:txBody>
          <a:bodyPr/>
          <a:lstStyle/>
          <a:p>
            <a:r>
              <a:rPr lang="en-US" b="1" dirty="0">
                <a:latin typeface="Tahoma" charset="0"/>
              </a:rPr>
              <a:t>Disease Control</a:t>
            </a:r>
            <a:endParaRPr lang="uk-UA" b="1" dirty="0">
              <a:latin typeface="Tahoma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5F21E8D-8A7D-42A3-8585-708CDB6BEC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3887791"/>
              </p:ext>
            </p:extLst>
          </p:nvPr>
        </p:nvGraphicFramePr>
        <p:xfrm>
          <a:off x="1692275" y="912838"/>
          <a:ext cx="6336104" cy="5029200"/>
        </p:xfrm>
        <a:graphic>
          <a:graphicData uri="http://schemas.openxmlformats.org/drawingml/2006/table">
            <a:tbl>
              <a:tblPr/>
              <a:tblGrid>
                <a:gridCol w="833698">
                  <a:extLst>
                    <a:ext uri="{9D8B030D-6E8A-4147-A177-3AD203B41FA5}">
                      <a16:colId xmlns:a16="http://schemas.microsoft.com/office/drawing/2014/main" val="62434292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val="4015118697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val="1370464262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val="869925764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val="58061855"/>
                    </a:ext>
                  </a:extLst>
                </a:gridCol>
                <a:gridCol w="833698">
                  <a:extLst>
                    <a:ext uri="{9D8B030D-6E8A-4147-A177-3AD203B41FA5}">
                      <a16:colId xmlns:a16="http://schemas.microsoft.com/office/drawing/2014/main" val="3282505287"/>
                    </a:ext>
                  </a:extLst>
                </a:gridCol>
                <a:gridCol w="666958">
                  <a:extLst>
                    <a:ext uri="{9D8B030D-6E8A-4147-A177-3AD203B41FA5}">
                      <a16:colId xmlns:a16="http://schemas.microsoft.com/office/drawing/2014/main" val="2990151172"/>
                    </a:ext>
                  </a:extLst>
                </a:gridCol>
                <a:gridCol w="666958">
                  <a:extLst>
                    <a:ext uri="{9D8B030D-6E8A-4147-A177-3AD203B41FA5}">
                      <a16:colId xmlns:a16="http://schemas.microsoft.com/office/drawing/2014/main" val="138649623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Sulfur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 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Biologicals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0734754"/>
                  </a:ext>
                </a:extLst>
              </a:tr>
              <a:tr h="228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Micronized Sulfur-Cosavet DF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Narvos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Milagrum Plus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1187690"/>
                  </a:ext>
                </a:extLst>
              </a:tr>
              <a:tr h="228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Dusting Sulfur-MarVista Dusting Sulfur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Flint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Stargus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557428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Abound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Regalia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1120868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Serenade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422189"/>
                  </a:ext>
                </a:extLst>
              </a:tr>
              <a:tr h="228600">
                <a:tc gridSpan="4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Green Furrow Vista Clear Oil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 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Serifel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2304365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JMS Stylet Oil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Scala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632800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Vangard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2876734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Copper 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0737151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Badge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Combined MOA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16339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Nordox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Luna Experience 3+7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862525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Pristine 7+11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251145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Frac 3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Unique MOA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Quadris Top 3+11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3180484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Rhyme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Gatten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Inspire Super 3+9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133950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Rally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Quintec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Switch 9+12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0715712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Mettle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Torino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015040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Cevya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Vivando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Short REI materials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3132673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Elevate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4102876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Ph-D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999212"/>
                  </a:ext>
                </a:extLst>
              </a:tr>
              <a:tr h="228600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Kaligreen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856135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3B49216-E4B2-89F4-42AD-F4B23A6AE7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82857"/>
              </p:ext>
            </p:extLst>
          </p:nvPr>
        </p:nvGraphicFramePr>
        <p:xfrm>
          <a:off x="7068828" y="3068960"/>
          <a:ext cx="1103571" cy="1257300"/>
        </p:xfrm>
        <a:graphic>
          <a:graphicData uri="http://schemas.openxmlformats.org/drawingml/2006/table">
            <a:tbl>
              <a:tblPr/>
              <a:tblGrid>
                <a:gridCol w="1103571">
                  <a:extLst>
                    <a:ext uri="{9D8B030D-6E8A-4147-A177-3AD203B41FA5}">
                      <a16:colId xmlns:a16="http://schemas.microsoft.com/office/drawing/2014/main" val="2914431932"/>
                    </a:ext>
                  </a:extLst>
                </a:gridCol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Surfactants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65350729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Vintre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810326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Surf-90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6902391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Vista Sil 100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440117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Oroboost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7682075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FF4F2752-A0E5-FCE8-C486-2AF5BA755F6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0D3F5C-B4A5-CF89-2DB4-865CE8506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Season Weed Control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588D94B-B6A3-207D-6BAA-BCEE6EB808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30541"/>
              </p:ext>
            </p:extLst>
          </p:nvPr>
        </p:nvGraphicFramePr>
        <p:xfrm>
          <a:off x="1547664" y="1412776"/>
          <a:ext cx="2448272" cy="3383280"/>
        </p:xfrm>
        <a:graphic>
          <a:graphicData uri="http://schemas.openxmlformats.org/drawingml/2006/table">
            <a:tbl>
              <a:tblPr/>
              <a:tblGrid>
                <a:gridCol w="2448272">
                  <a:extLst>
                    <a:ext uri="{9D8B030D-6E8A-4147-A177-3AD203B41FA5}">
                      <a16:colId xmlns:a16="http://schemas.microsoft.com/office/drawing/2014/main" val="3449822154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Herbicides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510392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TNV (</a:t>
                      </a:r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Glufosinate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6902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Venue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1208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Shark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17069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Fusilade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43847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Poast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983719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endParaRPr lang="en-US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1679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Surfactants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699395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Surf Ammo AMS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51636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MSO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48232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Liquid AMS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711707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Contain</a:t>
                      </a:r>
                    </a:p>
                  </a:txBody>
                  <a:tcPr marL="7620" marR="7620" marT="762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362622"/>
                  </a:ext>
                </a:extLst>
              </a:tr>
            </a:tbl>
          </a:graphicData>
        </a:graphic>
      </p:graphicFrame>
      <p:pic>
        <p:nvPicPr>
          <p:cNvPr id="5" name="Picture 4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363BB074-56B6-6CB3-BBE5-3E398050F9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832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8924E9-694B-5734-FB2A-EFDB864B4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Vine Nutrition</a:t>
            </a:r>
          </a:p>
        </p:txBody>
      </p:sp>
      <p:pic>
        <p:nvPicPr>
          <p:cNvPr id="5" name="Picture 4" descr="A picture containing text, screenshot, design, pattern&#10;&#10;Description automatically generated">
            <a:extLst>
              <a:ext uri="{FF2B5EF4-FFF2-40B4-BE49-F238E27FC236}">
                <a16:creationId xmlns:a16="http://schemas.microsoft.com/office/drawing/2014/main" id="{19EFF567-F3FF-DEE1-37B6-2583974538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12" y="708637"/>
            <a:ext cx="7758638" cy="5538085"/>
          </a:xfrm>
          <a:prstGeom prst="rect">
            <a:avLst/>
          </a:prstGeom>
        </p:spPr>
      </p:pic>
      <p:pic>
        <p:nvPicPr>
          <p:cNvPr id="6" name="Picture 5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5CE414ED-F4CB-398D-019B-FCE1F65D7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62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49E3C3A4-3692-50D5-8D47-C1590D99B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7906464" cy="5835079"/>
          </a:xfrm>
          <a:prstGeom prst="rect">
            <a:avLst/>
          </a:prstGeom>
        </p:spPr>
      </p:pic>
      <p:pic>
        <p:nvPicPr>
          <p:cNvPr id="6" name="Picture 5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7427C506-A1EA-8C05-02AE-230098F52D5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797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1E659BC2-211B-2CC7-9108-861A1044AF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7577784" cy="5867115"/>
          </a:xfrm>
          <a:prstGeom prst="rect">
            <a:avLst/>
          </a:prstGeom>
        </p:spPr>
      </p:pic>
      <p:pic>
        <p:nvPicPr>
          <p:cNvPr id="6" name="Picture 5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907A0921-E6B7-539B-1A1D-9F802D602E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09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">
            <a:extLst>
              <a:ext uri="{FF2B5EF4-FFF2-40B4-BE49-F238E27FC236}">
                <a16:creationId xmlns:a16="http://schemas.microsoft.com/office/drawing/2014/main" id="{5FF55D50-1A6E-8831-7435-7FB79FE15E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04664"/>
            <a:ext cx="8427720" cy="2808312"/>
          </a:xfrm>
          <a:prstGeom prst="rect">
            <a:avLst/>
          </a:prstGeom>
        </p:spPr>
      </p:pic>
      <p:pic>
        <p:nvPicPr>
          <p:cNvPr id="7" name="Picture 6" descr="A picture containing text, screenshot, design&#10;&#10;Description automatically generated">
            <a:extLst>
              <a:ext uri="{FF2B5EF4-FFF2-40B4-BE49-F238E27FC236}">
                <a16:creationId xmlns:a16="http://schemas.microsoft.com/office/drawing/2014/main" id="{42039327-817D-6D6C-1B47-CD1207FB8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926" y="2780928"/>
            <a:ext cx="8039100" cy="3456384"/>
          </a:xfrm>
          <a:prstGeom prst="rect">
            <a:avLst/>
          </a:prstGeom>
        </p:spPr>
      </p:pic>
      <p:pic>
        <p:nvPicPr>
          <p:cNvPr id="8" name="Picture 7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64A87F3B-8DED-4190-49A1-FFC8BC893A7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788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letter, screenshot&#10;&#10;Description automatically generated">
            <a:extLst>
              <a:ext uri="{FF2B5EF4-FFF2-40B4-BE49-F238E27FC236}">
                <a16:creationId xmlns:a16="http://schemas.microsoft.com/office/drawing/2014/main" id="{9722E556-7AA6-1185-A6E6-D1E2CAEB87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32656"/>
            <a:ext cx="7776864" cy="5916231"/>
          </a:xfrm>
          <a:prstGeom prst="rect">
            <a:avLst/>
          </a:prstGeom>
        </p:spPr>
      </p:pic>
      <p:pic>
        <p:nvPicPr>
          <p:cNvPr id="6" name="Picture 5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D1570C78-80B2-8872-C87E-EC773274DF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02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screenshot, font, number&#10;&#10;Description automatically generated">
            <a:extLst>
              <a:ext uri="{FF2B5EF4-FFF2-40B4-BE49-F238E27FC236}">
                <a16:creationId xmlns:a16="http://schemas.microsoft.com/office/drawing/2014/main" id="{36066563-19D5-4516-C42F-936A33F72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3" y="476672"/>
            <a:ext cx="5689523" cy="5703641"/>
          </a:xfrm>
          <a:prstGeom prst="rect">
            <a:avLst/>
          </a:prstGeom>
        </p:spPr>
      </p:pic>
      <p:pic>
        <p:nvPicPr>
          <p:cNvPr id="9" name="Picture 8" descr="A picture containing text, letter, document&#10;&#10;Description automatically generated">
            <a:extLst>
              <a:ext uri="{FF2B5EF4-FFF2-40B4-BE49-F238E27FC236}">
                <a16:creationId xmlns:a16="http://schemas.microsoft.com/office/drawing/2014/main" id="{C0D4A5EE-3381-480D-96B6-23472F5529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34" y="836712"/>
            <a:ext cx="2545886" cy="535976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6608461-1823-1650-827E-E70277ACA905}"/>
              </a:ext>
            </a:extLst>
          </p:cNvPr>
          <p:cNvSpPr txBox="1"/>
          <p:nvPr/>
        </p:nvSpPr>
        <p:spPr>
          <a:xfrm>
            <a:off x="1547664" y="18864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Other formulations</a:t>
            </a:r>
          </a:p>
          <a:p>
            <a:r>
              <a:rPr lang="en-US" sz="1400" dirty="0" err="1"/>
              <a:t>Slo</a:t>
            </a:r>
            <a:r>
              <a:rPr lang="en-US" sz="1400" dirty="0"/>
              <a:t>-N 30-0-0</a:t>
            </a:r>
          </a:p>
          <a:p>
            <a:r>
              <a:rPr lang="en-US" sz="1400" dirty="0" err="1"/>
              <a:t>Slo</a:t>
            </a:r>
            <a:r>
              <a:rPr lang="en-US" sz="1400" dirty="0"/>
              <a:t>-N+K 11-0-16</a:t>
            </a:r>
          </a:p>
        </p:txBody>
      </p:sp>
      <p:pic>
        <p:nvPicPr>
          <p:cNvPr id="11" name="Picture 10" descr="A picture containing font, graphics, screenshot, graphic design&#10;&#10;Description automatically generated">
            <a:extLst>
              <a:ext uri="{FF2B5EF4-FFF2-40B4-BE49-F238E27FC236}">
                <a16:creationId xmlns:a16="http://schemas.microsoft.com/office/drawing/2014/main" id="{C6A5930A-B37C-8430-F7F6-CC0CBF1EFF6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" y="6381328"/>
            <a:ext cx="1652015" cy="42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933612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">
  <a:themeElements>
    <a:clrScheme name="template 13">
      <a:dk1>
        <a:srgbClr val="4D4D4D"/>
      </a:dk1>
      <a:lt1>
        <a:srgbClr val="FFFFFF"/>
      </a:lt1>
      <a:dk2>
        <a:srgbClr val="4D4D4D"/>
      </a:dk2>
      <a:lt2>
        <a:srgbClr val="777777"/>
      </a:lt2>
      <a:accent1>
        <a:srgbClr val="969696"/>
      </a:accent1>
      <a:accent2>
        <a:srgbClr val="C0C0C0"/>
      </a:accent2>
      <a:accent3>
        <a:srgbClr val="FFFFFF"/>
      </a:accent3>
      <a:accent4>
        <a:srgbClr val="404040"/>
      </a:accent4>
      <a:accent5>
        <a:srgbClr val="C9C9C9"/>
      </a:accent5>
      <a:accent6>
        <a:srgbClr val="AEAEAE"/>
      </a:accent6>
      <a:hlink>
        <a:srgbClr val="CC0000"/>
      </a:hlink>
      <a:folHlink>
        <a:srgbClr val="DDDDDD"/>
      </a:folHlink>
    </a:clrScheme>
    <a:fontScheme name="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4D4D4D"/>
        </a:dk1>
        <a:lt1>
          <a:srgbClr val="FFFFFF"/>
        </a:lt1>
        <a:dk2>
          <a:srgbClr val="4D4D4D"/>
        </a:dk2>
        <a:lt2>
          <a:srgbClr val="11163C"/>
        </a:lt2>
        <a:accent1>
          <a:srgbClr val="212B53"/>
        </a:accent1>
        <a:accent2>
          <a:srgbClr val="364481"/>
        </a:accent2>
        <a:accent3>
          <a:srgbClr val="FFFFFF"/>
        </a:accent3>
        <a:accent4>
          <a:srgbClr val="404040"/>
        </a:accent4>
        <a:accent5>
          <a:srgbClr val="ABACB3"/>
        </a:accent5>
        <a:accent6>
          <a:srgbClr val="303D74"/>
        </a:accent6>
        <a:hlink>
          <a:srgbClr val="3E4985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4D4D4D"/>
        </a:dk1>
        <a:lt1>
          <a:srgbClr val="FFFFFF"/>
        </a:lt1>
        <a:dk2>
          <a:srgbClr val="4D4D4D"/>
        </a:dk2>
        <a:lt2>
          <a:srgbClr val="0D254C"/>
        </a:lt2>
        <a:accent1>
          <a:srgbClr val="254B83"/>
        </a:accent1>
        <a:accent2>
          <a:srgbClr val="406DAA"/>
        </a:accent2>
        <a:accent3>
          <a:srgbClr val="FFFFFF"/>
        </a:accent3>
        <a:accent4>
          <a:srgbClr val="404040"/>
        </a:accent4>
        <a:accent5>
          <a:srgbClr val="ACB1C1"/>
        </a:accent5>
        <a:accent6>
          <a:srgbClr val="39629A"/>
        </a:accent6>
        <a:hlink>
          <a:srgbClr val="3267B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4D4D4D"/>
        </a:dk2>
        <a:lt2>
          <a:srgbClr val="363B45"/>
        </a:lt2>
        <a:accent1>
          <a:srgbClr val="A99D9B"/>
        </a:accent1>
        <a:accent2>
          <a:srgbClr val="565A66"/>
        </a:accent2>
        <a:accent3>
          <a:srgbClr val="FFFFFF"/>
        </a:accent3>
        <a:accent4>
          <a:srgbClr val="404040"/>
        </a:accent4>
        <a:accent5>
          <a:srgbClr val="D1CCCB"/>
        </a:accent5>
        <a:accent6>
          <a:srgbClr val="4D515C"/>
        </a:accent6>
        <a:hlink>
          <a:srgbClr val="927154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4D4D4D"/>
        </a:dk1>
        <a:lt1>
          <a:srgbClr val="FFFFFF"/>
        </a:lt1>
        <a:dk2>
          <a:srgbClr val="4D4D4D"/>
        </a:dk2>
        <a:lt2>
          <a:srgbClr val="40494F"/>
        </a:lt2>
        <a:accent1>
          <a:srgbClr val="6D7D8A"/>
        </a:accent1>
        <a:accent2>
          <a:srgbClr val="A7A7A7"/>
        </a:accent2>
        <a:accent3>
          <a:srgbClr val="FFFFFF"/>
        </a:accent3>
        <a:accent4>
          <a:srgbClr val="404040"/>
        </a:accent4>
        <a:accent5>
          <a:srgbClr val="BABFC4"/>
        </a:accent5>
        <a:accent6>
          <a:srgbClr val="979797"/>
        </a:accent6>
        <a:hlink>
          <a:srgbClr val="7F7F7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4D4D4D"/>
        </a:dk2>
        <a:lt2>
          <a:srgbClr val="454D52"/>
        </a:lt2>
        <a:accent1>
          <a:srgbClr val="7D8B97"/>
        </a:accent1>
        <a:accent2>
          <a:srgbClr val="CBCBCB"/>
        </a:accent2>
        <a:accent3>
          <a:srgbClr val="FFFFFF"/>
        </a:accent3>
        <a:accent4>
          <a:srgbClr val="404040"/>
        </a:accent4>
        <a:accent5>
          <a:srgbClr val="BFC4C9"/>
        </a:accent5>
        <a:accent6>
          <a:srgbClr val="B8B8B8"/>
        </a:accent6>
        <a:hlink>
          <a:srgbClr val="5158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4D4D4D"/>
        </a:dk2>
        <a:lt2>
          <a:srgbClr val="393939"/>
        </a:lt2>
        <a:accent1>
          <a:srgbClr val="858585"/>
        </a:accent1>
        <a:accent2>
          <a:srgbClr val="939393"/>
        </a:accent2>
        <a:accent3>
          <a:srgbClr val="FFFFFF"/>
        </a:accent3>
        <a:accent4>
          <a:srgbClr val="404040"/>
        </a:accent4>
        <a:accent5>
          <a:srgbClr val="C2C2C2"/>
        </a:accent5>
        <a:accent6>
          <a:srgbClr val="858585"/>
        </a:accent6>
        <a:hlink>
          <a:srgbClr val="696969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4D4D4D"/>
        </a:dk2>
        <a:lt2>
          <a:srgbClr val="4F5056"/>
        </a:lt2>
        <a:accent1>
          <a:srgbClr val="7E7F8E"/>
        </a:accent1>
        <a:accent2>
          <a:srgbClr val="C0C1C5"/>
        </a:accent2>
        <a:accent3>
          <a:srgbClr val="FFFFFF"/>
        </a:accent3>
        <a:accent4>
          <a:srgbClr val="404040"/>
        </a:accent4>
        <a:accent5>
          <a:srgbClr val="C0C0C6"/>
        </a:accent5>
        <a:accent6>
          <a:srgbClr val="AEAFB2"/>
        </a:accent6>
        <a:hlink>
          <a:srgbClr val="ACAFB7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4D4D4D"/>
        </a:dk2>
        <a:lt2>
          <a:srgbClr val="85978F"/>
        </a:lt2>
        <a:accent1>
          <a:srgbClr val="9DA499"/>
        </a:accent1>
        <a:accent2>
          <a:srgbClr val="A5B9BA"/>
        </a:accent2>
        <a:accent3>
          <a:srgbClr val="FFFFFF"/>
        </a:accent3>
        <a:accent4>
          <a:srgbClr val="404040"/>
        </a:accent4>
        <a:accent5>
          <a:srgbClr val="CCCFCA"/>
        </a:accent5>
        <a:accent6>
          <a:srgbClr val="95A7A8"/>
        </a:accent6>
        <a:hlink>
          <a:srgbClr val="ABB4AB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4D4D4D"/>
        </a:dk2>
        <a:lt2>
          <a:srgbClr val="484847"/>
        </a:lt2>
        <a:accent1>
          <a:srgbClr val="7C7C74"/>
        </a:accent1>
        <a:accent2>
          <a:srgbClr val="AFB2AA"/>
        </a:accent2>
        <a:accent3>
          <a:srgbClr val="FFFFFF"/>
        </a:accent3>
        <a:accent4>
          <a:srgbClr val="404040"/>
        </a:accent4>
        <a:accent5>
          <a:srgbClr val="BFBFBC"/>
        </a:accent5>
        <a:accent6>
          <a:srgbClr val="9EA19A"/>
        </a:accent6>
        <a:hlink>
          <a:srgbClr val="D4D2C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4D4D4D"/>
        </a:dk1>
        <a:lt1>
          <a:srgbClr val="FFFFFF"/>
        </a:lt1>
        <a:dk2>
          <a:srgbClr val="4D4D4D"/>
        </a:dk2>
        <a:lt2>
          <a:srgbClr val="18191C"/>
        </a:lt2>
        <a:accent1>
          <a:srgbClr val="1F2229"/>
        </a:accent1>
        <a:accent2>
          <a:srgbClr val="3B4A61"/>
        </a:accent2>
        <a:accent3>
          <a:srgbClr val="FFFFFF"/>
        </a:accent3>
        <a:accent4>
          <a:srgbClr val="404040"/>
        </a:accent4>
        <a:accent5>
          <a:srgbClr val="ABABAC"/>
        </a:accent5>
        <a:accent6>
          <a:srgbClr val="354257"/>
        </a:accent6>
        <a:hlink>
          <a:srgbClr val="718CAC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4D4D4D"/>
        </a:dk1>
        <a:lt1>
          <a:srgbClr val="FFFFFF"/>
        </a:lt1>
        <a:dk2>
          <a:srgbClr val="4D4D4D"/>
        </a:dk2>
        <a:lt2>
          <a:srgbClr val="303030"/>
        </a:lt2>
        <a:accent1>
          <a:srgbClr val="C6714B"/>
        </a:accent1>
        <a:accent2>
          <a:srgbClr val="7FC3C3"/>
        </a:accent2>
        <a:accent3>
          <a:srgbClr val="FFFFFF"/>
        </a:accent3>
        <a:accent4>
          <a:srgbClr val="404040"/>
        </a:accent4>
        <a:accent5>
          <a:srgbClr val="DFBBB1"/>
        </a:accent5>
        <a:accent6>
          <a:srgbClr val="72B0B0"/>
        </a:accent6>
        <a:hlink>
          <a:srgbClr val="5D5D5D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4D4D4D"/>
        </a:dk1>
        <a:lt1>
          <a:srgbClr val="FFFFFF"/>
        </a:lt1>
        <a:dk2>
          <a:srgbClr val="4D4D4D"/>
        </a:dk2>
        <a:lt2>
          <a:srgbClr val="292929"/>
        </a:lt2>
        <a:accent1>
          <a:srgbClr val="4D4D4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555555"/>
        </a:accent6>
        <a:hlink>
          <a:srgbClr val="969696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4D4D4D"/>
        </a:dk1>
        <a:lt1>
          <a:srgbClr val="FFFFFF"/>
        </a:lt1>
        <a:dk2>
          <a:srgbClr val="4D4D4D"/>
        </a:dk2>
        <a:lt2>
          <a:srgbClr val="777777"/>
        </a:lt2>
        <a:accent1>
          <a:srgbClr val="969696"/>
        </a:accent1>
        <a:accent2>
          <a:srgbClr val="C0C0C0"/>
        </a:accent2>
        <a:accent3>
          <a:srgbClr val="FFFFFF"/>
        </a:accent3>
        <a:accent4>
          <a:srgbClr val="404040"/>
        </a:accent4>
        <a:accent5>
          <a:srgbClr val="C9C9C9"/>
        </a:accent5>
        <a:accent6>
          <a:srgbClr val="AEAEAE"/>
        </a:accent6>
        <a:hlink>
          <a:srgbClr val="CC0000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</TotalTime>
  <Words>183</Words>
  <Application>Microsoft Office PowerPoint</Application>
  <PresentationFormat>On-screen Show (4:3)</PresentationFormat>
  <Paragraphs>95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Tahoma</vt:lpstr>
      <vt:lpstr>template</vt:lpstr>
      <vt:lpstr>Spring/Summer </vt:lpstr>
      <vt:lpstr>Disease Control</vt:lpstr>
      <vt:lpstr>In Season Weed Control</vt:lpstr>
      <vt:lpstr>Vine Nutrition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-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PoweredTemplates.com</dc:creator>
  <cp:lastModifiedBy>Makenzie Blaylock</cp:lastModifiedBy>
  <cp:revision>128</cp:revision>
  <dcterms:created xsi:type="dcterms:W3CDTF">2006-06-13T13:38:55Z</dcterms:created>
  <dcterms:modified xsi:type="dcterms:W3CDTF">2023-05-17T23:14:00Z</dcterms:modified>
</cp:coreProperties>
</file>